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22011-FC92-42C3-A1CF-56075677FDA6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F2237-95CB-470E-B7DE-5AC66C7C2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05800" cy="1447800"/>
          </a:xfrm>
        </p:spPr>
        <p:txBody>
          <a:bodyPr>
            <a:noAutofit/>
          </a:bodyPr>
          <a:lstStyle/>
          <a:p>
            <a:pPr algn="just"/>
            <a:r>
              <a:rPr lang="bn-IN" sz="2800" dirty="0" smtClean="0"/>
              <a:t>সুচালতার সংজ্ঞাঃ কোন নিবেশনের গণসংখ্যা রেখাটি কেমন উঁচু তার পরিমাপকে সুচালতা বলে । একটি সুষম নিবেশনের রেখাটিকে পরিমিত বা আদর্শ সূচাল রেখা ধরে অন্যান্য নিবেশনের সুচালতার পরিমাপ করা হয় । অর্থাৎ কোন বিন্যাস সুচালতা বলতে পরিমিত রেখার তুলনায় উহার গণসংখ্যা রেখার উচ্চতার মাত্রাকে বুঝায় ।</a:t>
            </a:r>
            <a:br>
              <a:rPr lang="bn-IN" sz="2800" dirty="0" smtClean="0"/>
            </a:br>
            <a:r>
              <a:rPr lang="bn-IN" sz="2800" dirty="0" smtClean="0"/>
              <a:t>সুচালতারপ্রকারভেদঃ সুচালতা তিন প্রকারের হয়ে থাকে। </a:t>
            </a:r>
            <a:br>
              <a:rPr lang="bn-IN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>
              <a:buNone/>
            </a:pPr>
            <a:r>
              <a:rPr lang="bn-IN" sz="2800" dirty="0" smtClean="0"/>
              <a:t>যথাঃ ১)মধ্যম সুচাল </a:t>
            </a:r>
          </a:p>
          <a:p>
            <a:pPr>
              <a:buNone/>
            </a:pPr>
            <a:r>
              <a:rPr lang="bn-IN" sz="2800" dirty="0"/>
              <a:t> </a:t>
            </a:r>
            <a:r>
              <a:rPr lang="bn-IN" sz="2800" dirty="0" smtClean="0"/>
              <a:t>   ২)অতি সুচাল</a:t>
            </a:r>
          </a:p>
          <a:p>
            <a:pPr>
              <a:buNone/>
            </a:pPr>
            <a:r>
              <a:rPr lang="bn-IN" sz="2800" dirty="0"/>
              <a:t> </a:t>
            </a:r>
            <a:r>
              <a:rPr lang="bn-IN" sz="2800" dirty="0" smtClean="0"/>
              <a:t>   ৩)অনতি সুচাল  </a:t>
            </a:r>
            <a:endParaRPr lang="en-US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5973763"/>
          </a:xfr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bn-IN" sz="2800" dirty="0" smtClean="0"/>
              <a:t>  </a:t>
            </a:r>
            <a:r>
              <a:rPr lang="bn-IN" sz="2400" dirty="0" smtClean="0">
                <a:solidFill>
                  <a:srgbClr val="FFFF00"/>
                </a:solidFill>
              </a:rPr>
              <a:t>মধ্যম সুচাল রেখাঃ একটি নিবেশনের গণসংখ্যা রেখাকে মধ্যম বা আদর্শ সূচাল রেখা বলা  হয় । এই রেখার মাঝখানে উঁচু থাকে এবং ইহার দুই পাশে রেখাটি ক্রমশঃ ঢালু হতে থাকে । একটি মধ্যম সুচাল রেখার গড়, মধ্যমা ও প্রচুরক সমান হয় এবং ইহারা রেখাটির ঠিক মাঝখানে অবস্থান করে । ইহার মধ্যবিন্দু কোটি সবচেয়ে বেশি হয় এবং ইহার মধ্যবিন্দু থেকে উভয় দিকে ক্রমশঃ কমতে থাকে এবং মধ্যবিন্দু থেকে সমান দূরতে কোটি সমান হয় ।</a:t>
            </a:r>
          </a:p>
          <a:p>
            <a:pPr algn="just">
              <a:buNone/>
            </a:pPr>
            <a:r>
              <a:rPr lang="bn-IN" sz="2400" dirty="0" smtClean="0"/>
              <a:t> </a:t>
            </a:r>
          </a:p>
          <a:p>
            <a:pPr algn="just">
              <a:buNone/>
            </a:pPr>
            <a:r>
              <a:rPr lang="bn-IN" sz="2400" dirty="0" smtClean="0"/>
              <a:t>   </a:t>
            </a:r>
          </a:p>
          <a:p>
            <a:pPr algn="just">
              <a:buNone/>
            </a:pPr>
            <a:r>
              <a:rPr lang="bn-IN" sz="2400" dirty="0" smtClean="0"/>
              <a:t>          </a:t>
            </a:r>
          </a:p>
          <a:p>
            <a:pPr algn="just">
              <a:buNone/>
            </a:pPr>
            <a:r>
              <a:rPr lang="bn-IN" sz="2400" b="1" dirty="0" smtClean="0"/>
              <a:t>        </a:t>
            </a:r>
            <a:r>
              <a:rPr lang="bn-IN" sz="2000" b="1" dirty="0" smtClean="0"/>
              <a:t>  </a:t>
            </a:r>
            <a:endParaRPr lang="en-US" sz="2400" b="1" dirty="0"/>
          </a:p>
        </p:txBody>
      </p:sp>
      <p:pic>
        <p:nvPicPr>
          <p:cNvPr id="1027" name="Picture 3" descr="C:\Users\Mr. Shahidul Islam\Pictures\modhyom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38400" y="3124200"/>
            <a:ext cx="4681728" cy="29260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n-IN" sz="2400" dirty="0" smtClean="0"/>
              <a:t>  অতি সূচাল রেখাঃ কোন রেখার সুচালতা পরিমিত রেখার</a:t>
            </a:r>
          </a:p>
          <a:p>
            <a:pPr algn="just">
              <a:buNone/>
            </a:pPr>
            <a:r>
              <a:rPr lang="bn-IN" sz="2400" dirty="0" smtClean="0"/>
              <a:t>  সুচালতা অপেক্ষা বেশি হলে তাকে অতি সূচাল রেখা বলা হয় । অতি সূচাল রেখাবিশিষ্ট নিবেশনের কেন্দ্রীয় রাশিগুলি বেশিবার থাকে বা কেন্দ্রীয় শ্রেণীগুলির  গণসংখ্যা বেশি থাকে এবং প্রান্তীয় শ্রেণীগুলির গণসংখ্যা কম থাকে । এ ধরনের নিবেশনের অধিকাংশ রাশিগুলি সূচাল বিন্দুর ভুজের কাছাকাছি অবস্থান করে ।  </a:t>
            </a:r>
            <a:r>
              <a:rPr lang="bn-IN" sz="2800" dirty="0" smtClean="0"/>
              <a:t> </a:t>
            </a:r>
          </a:p>
          <a:p>
            <a:pPr algn="just">
              <a:buNone/>
            </a:pPr>
            <a:r>
              <a:rPr lang="bn-IN" sz="2800" dirty="0" smtClean="0"/>
              <a:t> 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76600" y="4724400"/>
            <a:ext cx="327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352800" y="3505200"/>
            <a:ext cx="3102015" cy="1157469"/>
          </a:xfrm>
          <a:custGeom>
            <a:avLst/>
            <a:gdLst>
              <a:gd name="connsiteX0" fmla="*/ 0 w 3102015"/>
              <a:gd name="connsiteY0" fmla="*/ 1103453 h 1157469"/>
              <a:gd name="connsiteX1" fmla="*/ 289367 w 3102015"/>
              <a:gd name="connsiteY1" fmla="*/ 1103453 h 1157469"/>
              <a:gd name="connsiteX2" fmla="*/ 509286 w 3102015"/>
              <a:gd name="connsiteY2" fmla="*/ 999281 h 1157469"/>
              <a:gd name="connsiteX3" fmla="*/ 706056 w 3102015"/>
              <a:gd name="connsiteY3" fmla="*/ 802512 h 1157469"/>
              <a:gd name="connsiteX4" fmla="*/ 891251 w 3102015"/>
              <a:gd name="connsiteY4" fmla="*/ 489995 h 1157469"/>
              <a:gd name="connsiteX5" fmla="*/ 1041722 w 3102015"/>
              <a:gd name="connsiteY5" fmla="*/ 189053 h 1157469"/>
              <a:gd name="connsiteX6" fmla="*/ 1226917 w 3102015"/>
              <a:gd name="connsiteY6" fmla="*/ 50157 h 1157469"/>
              <a:gd name="connsiteX7" fmla="*/ 1493134 w 3102015"/>
              <a:gd name="connsiteY7" fmla="*/ 84881 h 1157469"/>
              <a:gd name="connsiteX8" fmla="*/ 1759352 w 3102015"/>
              <a:gd name="connsiteY8" fmla="*/ 559443 h 1157469"/>
              <a:gd name="connsiteX9" fmla="*/ 2060294 w 3102015"/>
              <a:gd name="connsiteY9" fmla="*/ 941408 h 1157469"/>
              <a:gd name="connsiteX10" fmla="*/ 2754775 w 3102015"/>
              <a:gd name="connsiteY10" fmla="*/ 1126603 h 1157469"/>
              <a:gd name="connsiteX11" fmla="*/ 3102015 w 3102015"/>
              <a:gd name="connsiteY11" fmla="*/ 1126603 h 115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02015" h="1157469">
                <a:moveTo>
                  <a:pt x="0" y="1103453"/>
                </a:moveTo>
                <a:cubicBezTo>
                  <a:pt x="102243" y="1112134"/>
                  <a:pt x="204486" y="1120815"/>
                  <a:pt x="289367" y="1103453"/>
                </a:cubicBezTo>
                <a:cubicBezTo>
                  <a:pt x="374248" y="1086091"/>
                  <a:pt x="439838" y="1049438"/>
                  <a:pt x="509286" y="999281"/>
                </a:cubicBezTo>
                <a:cubicBezTo>
                  <a:pt x="578734" y="949124"/>
                  <a:pt x="642395" y="887393"/>
                  <a:pt x="706056" y="802512"/>
                </a:cubicBezTo>
                <a:cubicBezTo>
                  <a:pt x="769717" y="717631"/>
                  <a:pt x="835307" y="592238"/>
                  <a:pt x="891251" y="489995"/>
                </a:cubicBezTo>
                <a:cubicBezTo>
                  <a:pt x="947195" y="387752"/>
                  <a:pt x="985778" y="262359"/>
                  <a:pt x="1041722" y="189053"/>
                </a:cubicBezTo>
                <a:cubicBezTo>
                  <a:pt x="1097666" y="115747"/>
                  <a:pt x="1151682" y="67519"/>
                  <a:pt x="1226917" y="50157"/>
                </a:cubicBezTo>
                <a:cubicBezTo>
                  <a:pt x="1302152" y="32795"/>
                  <a:pt x="1404395" y="0"/>
                  <a:pt x="1493134" y="84881"/>
                </a:cubicBezTo>
                <a:cubicBezTo>
                  <a:pt x="1581873" y="169762"/>
                  <a:pt x="1664825" y="416689"/>
                  <a:pt x="1759352" y="559443"/>
                </a:cubicBezTo>
                <a:cubicBezTo>
                  <a:pt x="1853879" y="702198"/>
                  <a:pt x="1894390" y="846881"/>
                  <a:pt x="2060294" y="941408"/>
                </a:cubicBezTo>
                <a:cubicBezTo>
                  <a:pt x="2226198" y="1035935"/>
                  <a:pt x="2581155" y="1095737"/>
                  <a:pt x="2754775" y="1126603"/>
                </a:cubicBezTo>
                <a:cubicBezTo>
                  <a:pt x="2928395" y="1157469"/>
                  <a:pt x="3102015" y="1126603"/>
                  <a:pt x="3102015" y="11266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</a:t>
            </a:r>
            <a:r>
              <a:rPr lang="bn-IN" dirty="0" smtClean="0"/>
              <a:t> </a:t>
            </a:r>
            <a:r>
              <a:rPr lang="bn-IN" sz="2800" dirty="0" smtClean="0"/>
              <a:t>অনতি সুচাল রেখাঃ কোন রেখার সুচালতা পরিমিত রেখার সুচালতা অপেক্ষা কম হলে তাকে অনতি সূচাল রেখা বলা হয় । অনতি সূচাল রেখার উভয় দিকের ঢাল কম হয় । এ ধরনের নিবেশনের সব রাশির গণসংখ্যাই প্রায় সমান হয় । </a:t>
            </a:r>
          </a:p>
          <a:p>
            <a:pPr algn="just">
              <a:buNone/>
            </a:pPr>
            <a:endParaRPr lang="bn-IN" sz="2800" dirty="0" smtClean="0"/>
          </a:p>
          <a:p>
            <a:pPr algn="just">
              <a:buNone/>
            </a:pPr>
            <a:r>
              <a:rPr lang="bn-IN" sz="2800" dirty="0" smtClean="0"/>
              <a:t>  </a:t>
            </a:r>
            <a:endParaRPr lang="en-US" sz="2800" dirty="0"/>
          </a:p>
        </p:txBody>
      </p:sp>
      <p:pic>
        <p:nvPicPr>
          <p:cNvPr id="1026" name="Picture 2" descr="C:\Users\Mr. Shahidul Islam\Pictures\onoti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306506" y="3132534"/>
            <a:ext cx="4170494" cy="288726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bn-IN" dirty="0" smtClean="0"/>
              <a:t> </a:t>
            </a:r>
            <a:r>
              <a:rPr lang="bn-IN" sz="2800" dirty="0" smtClean="0"/>
              <a:t>প্রতিসম বিন্যাসের বৈশিষ্ট্যঃ প্রতিসম বিন্যাসের কয়েকটি উল্লেখযোগ্য বৈশিষ্ট্য নিচে উল্লেখ করা হলঃ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বিন্যাসের গড়, মধ্যমা ও প্রচুরক সমান হবে ।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মধ্যমা থেকে বড় মানগুলোর বিয়োগফলের সমষ্টি ও    ইহা হতে ছোট মানগুলোর সমষ্টি সমান হবে ।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মধ্যমা থেকে প্রথম ও তৃতীয় চতুর্থকের দূরত্ব সমান হবে । 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গণসংখ্যা রেখার আকৃতি পর্যবেক্ষণ করে ।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বিন্যাসের আকার ঘণ্টাকৃতি । 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বিন্যাসটির সকল শোধিত বিজোড় পরিঘাতের মান শুন্য। </a:t>
            </a:r>
          </a:p>
          <a:p>
            <a:pPr algn="just">
              <a:buFont typeface="Wingdings" pitchFamily="2" charset="2"/>
              <a:buChar char="q"/>
            </a:pPr>
            <a:r>
              <a:rPr lang="bn-IN" sz="2800" dirty="0" smtClean="0"/>
              <a:t>কেন্দ্রীয় মানের উভয় পাশে সমান দূরত্বে সমান সংখ্যক ঘটন সংখ্যা থাকে ।  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73354">
            <a:off x="802768" y="150244"/>
            <a:ext cx="8801100" cy="1207374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Autofit/>
          </a:bodyPr>
          <a:lstStyle/>
          <a:p>
            <a:r>
              <a:rPr lang="bn-IN" sz="5400" dirty="0" smtClean="0">
                <a:solidFill>
                  <a:srgbClr val="FF0000"/>
                </a:solidFill>
              </a:rPr>
              <a:t>বাড়ির কাজ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bn-IN" sz="2800" dirty="0" smtClean="0"/>
              <a:t>সূচালতা কাকে বলে ? কত প্রকার ও কি কি ?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সংজ্ঞা দাওঃ মধ্যম,অতি ও অনতি সূচাল রেখা কাকে বলে ?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প্রতিসম বিন্যাসের বৈশিষ্ট্য উল্লেখ কর ।   </a:t>
            </a:r>
            <a:endParaRPr lang="en-US" sz="2800" dirty="0"/>
          </a:p>
        </p:txBody>
      </p:sp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733800"/>
            <a:ext cx="3581400" cy="29652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n-IN" sz="6000" dirty="0" smtClean="0"/>
              <a:t>      </a:t>
            </a:r>
            <a:r>
              <a:rPr lang="bn-IN" sz="10000" dirty="0" smtClean="0"/>
              <a:t>ধন্যবাদ</a:t>
            </a:r>
            <a:r>
              <a:rPr lang="bn-IN" sz="9600" dirty="0" smtClean="0"/>
              <a:t> </a:t>
            </a:r>
            <a:endParaRPr lang="en-US" sz="96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334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সুচালতার সংজ্ঞাঃ কোন নিবেশনের গণসংখ্যা রেখাটি কেমন উঁচু তার পরিমাপকে সুচালতা বলে । একটি সুষম নিবেশনের রেখাটিকে পরিমিত বা আদর্শ সূচাল রেখা ধরে অন্যান্য নিবেশনের সুচালতার পরিমাপ করা হয় । অর্থাৎ কোন বিন্যাস সুচালতা বলতে পরিমিত রেখার তুলনায় উহার গণসংখ্যা রেখার উচ্চতার মাত্রাকে বুঝায় । সুচালতারপ্রকারভেদঃ সুচালতা তিন প্রকারের হয়ে থাকে।  </vt:lpstr>
      <vt:lpstr>Slide 3</vt:lpstr>
      <vt:lpstr>Slide 4</vt:lpstr>
      <vt:lpstr>Slide 5</vt:lpstr>
      <vt:lpstr>Slide 6</vt:lpstr>
      <vt:lpstr>বাড়ির কাজ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226</cp:revision>
  <dcterms:created xsi:type="dcterms:W3CDTF">2007-12-31T18:03:35Z</dcterms:created>
  <dcterms:modified xsi:type="dcterms:W3CDTF">2007-12-31T18:05:09Z</dcterms:modified>
</cp:coreProperties>
</file>